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54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b11144e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b11144e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b11144e8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b11144e8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b11144e8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b11144e8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b11144e81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b11144e81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b11144e8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b11144e81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m.tt/846513085?t=8OExsnb4E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 dirty="0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 genres littéraires</a:t>
            </a:r>
            <a:endParaRPr sz="2400" u="sng" dirty="0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Construisez une fiche sur les genres littéraires à partir des morceaux qui vous sont donnés dans les diapositives suivantes. </a:t>
            </a:r>
            <a:endParaRPr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-&gt; Première possibilité: organisez-les dans un document Word que vous intitulerez “Les genres littéraires” et que vous rangerez dans votre dossier “Français”. </a:t>
            </a:r>
            <a:endParaRPr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-&gt; Seconde possibilité: créez une carte heuristique avec MindMeister (voici un</a:t>
            </a:r>
            <a:r>
              <a:rPr lang="en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u="sng" dirty="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  <a:hlinkClick r:id="rId3"/>
              </a:rPr>
              <a:t>exemple d’ébauche</a:t>
            </a:r>
            <a:r>
              <a:rPr lang="en" dirty="0">
                <a:latin typeface="Comic Sans MS"/>
                <a:ea typeface="Comic Sans MS"/>
                <a:cs typeface="Comic Sans MS"/>
                <a:sym typeface="Comic Sans MS"/>
              </a:rPr>
              <a:t>). 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latin typeface="Comic Sans MS"/>
                <a:ea typeface="Comic Sans MS"/>
                <a:cs typeface="Comic Sans MS"/>
                <a:sym typeface="Comic Sans MS"/>
              </a:rPr>
              <a:t>Au fur et à mesure des années, jusqu’en Première, vous pourrez compléter cette fiche.</a:t>
            </a: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259625" y="2006100"/>
            <a:ext cx="1679400" cy="582000"/>
          </a:xfrm>
          <a:prstGeom prst="rect">
            <a:avLst/>
          </a:prstGeom>
          <a:noFill/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Récit inspiré de la vie de l'auteur.</a:t>
            </a:r>
            <a:endParaRPr/>
          </a:p>
        </p:txBody>
      </p:sp>
      <p:sp>
        <p:nvSpPr>
          <p:cNvPr id="61" name="Google Shape;61;p14"/>
          <p:cNvSpPr txBox="1"/>
          <p:nvPr/>
        </p:nvSpPr>
        <p:spPr>
          <a:xfrm rot="-622393">
            <a:off x="21037" y="244942"/>
            <a:ext cx="2180946" cy="43125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Les genres narratifs</a:t>
            </a:r>
            <a:endParaRPr sz="1300" b="1" u="sng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6158200" y="2740875"/>
            <a:ext cx="1866000" cy="373200"/>
          </a:xfrm>
          <a:prstGeom prst="rect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Les genres théâtraux</a:t>
            </a:r>
            <a:endParaRPr sz="1300" b="1" u="sng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 txBox="1"/>
          <p:nvPr/>
        </p:nvSpPr>
        <p:spPr>
          <a:xfrm rot="914983">
            <a:off x="6256341" y="370658"/>
            <a:ext cx="2508114" cy="6415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Frédéric Beigbeder, </a:t>
            </a:r>
            <a:r>
              <a:rPr lang="en" sz="1300" i="1">
                <a:solidFill>
                  <a:schemeClr val="dk1"/>
                </a:solidFill>
              </a:rPr>
              <a:t>99 francs</a:t>
            </a:r>
            <a:r>
              <a:rPr lang="en" sz="1300">
                <a:solidFill>
                  <a:schemeClr val="dk1"/>
                </a:solidFill>
              </a:rPr>
              <a:t> (2000)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/>
          <p:nvPr/>
        </p:nvSpPr>
        <p:spPr>
          <a:xfrm rot="-650174">
            <a:off x="4556867" y="876512"/>
            <a:ext cx="2120715" cy="641439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Henri Troyat, </a:t>
            </a:r>
            <a:r>
              <a:rPr lang="en" sz="1300" i="1">
                <a:solidFill>
                  <a:schemeClr val="dk1"/>
                </a:solidFill>
              </a:rPr>
              <a:t>Baudelaire</a:t>
            </a:r>
            <a:r>
              <a:rPr lang="en" sz="1300">
                <a:solidFill>
                  <a:schemeClr val="dk1"/>
                </a:solidFill>
              </a:rPr>
              <a:t> (1993)</a:t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3545625" y="1609525"/>
            <a:ext cx="1866000" cy="816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Charles Perrault, </a:t>
            </a:r>
            <a:r>
              <a:rPr lang="en" sz="1300" i="1">
                <a:solidFill>
                  <a:schemeClr val="dk1"/>
                </a:solidFill>
              </a:rPr>
              <a:t>La Belle au bois dormant</a:t>
            </a:r>
            <a:r>
              <a:rPr lang="en" sz="1300">
                <a:solidFill>
                  <a:schemeClr val="dk1"/>
                </a:solidFill>
              </a:rPr>
              <a:t> (1696)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5365100" y="3778900"/>
            <a:ext cx="2992800" cy="10146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Nouvelle </a:t>
            </a:r>
            <a:r>
              <a:rPr lang="en" sz="1300">
                <a:solidFill>
                  <a:schemeClr val="dk1"/>
                </a:solidFill>
              </a:rPr>
              <a:t>: Bref récit, se terminant souvent par une chute.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→ exemple : Guy de Maupassant, </a:t>
            </a:r>
            <a:r>
              <a:rPr lang="en" sz="1300" i="1">
                <a:solidFill>
                  <a:schemeClr val="dk1"/>
                </a:solidFill>
              </a:rPr>
              <a:t>Aux champs</a:t>
            </a:r>
            <a:r>
              <a:rPr lang="en" sz="1300">
                <a:solidFill>
                  <a:schemeClr val="dk1"/>
                </a:solidFill>
              </a:rPr>
              <a:t> (1882)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139600" y="3049875"/>
            <a:ext cx="1586100" cy="19827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la ballade :</a:t>
            </a:r>
            <a:r>
              <a:rPr lang="en" sz="1300">
                <a:solidFill>
                  <a:schemeClr val="dk1"/>
                </a:solidFill>
              </a:rPr>
              <a:t> poème comprenant un refrain.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François Villon, « Freres humains... » (1489)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/>
          <p:nvPr/>
        </p:nvSpPr>
        <p:spPr>
          <a:xfrm rot="-921272">
            <a:off x="120872" y="705817"/>
            <a:ext cx="4443507" cy="982824"/>
          </a:xfrm>
          <a:prstGeom prst="rect">
            <a:avLst/>
          </a:prstGeom>
          <a:noFill/>
          <a:ln w="952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le rondeau :</a:t>
            </a:r>
            <a:r>
              <a:rPr lang="en" sz="1300">
                <a:solidFill>
                  <a:schemeClr val="dk1"/>
                </a:solidFill>
              </a:rPr>
              <a:t> poème de treize vers dont les premiers mots sont repris dans la deuxième et troisième strophe.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Charles d'Orléans, « Le temps a laissé son manteau... » (déb.XVe siècle)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 txBox="1"/>
          <p:nvPr/>
        </p:nvSpPr>
        <p:spPr>
          <a:xfrm rot="-362550">
            <a:off x="5611245" y="1538884"/>
            <a:ext cx="3277409" cy="1015432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Poème narratif qui chante les exploits guerriers d'un héros hors du commun. Le merveilleux y joue un rôle et les héros sont dénués de psychologie.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 txBox="1"/>
          <p:nvPr/>
        </p:nvSpPr>
        <p:spPr>
          <a:xfrm rot="172201">
            <a:off x="2195421" y="2676199"/>
            <a:ext cx="3493081" cy="1014682"/>
          </a:xfrm>
          <a:prstGeom prst="rect">
            <a:avLst/>
          </a:prstGeom>
          <a:noFill/>
          <a:ln w="9525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Pièce de théâtre dans laquelle les héros sont de rang élevé, les événements exceptionnels et la fin malheureuse. Les sentiments qu'elle vise à inspirer sont la terreur et la pitié.</a:t>
            </a:r>
            <a:endParaRPr sz="1300">
              <a:solidFill>
                <a:schemeClr val="dk1"/>
              </a:solidFill>
            </a:endParaRPr>
          </a:p>
          <a:p>
            <a:pPr marL="304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 txBox="1"/>
          <p:nvPr/>
        </p:nvSpPr>
        <p:spPr>
          <a:xfrm rot="656220">
            <a:off x="221449" y="2438898"/>
            <a:ext cx="1084702" cy="431445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Comédie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 rot="533711">
            <a:off x="7557829" y="3324078"/>
            <a:ext cx="1096184" cy="373172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Pamphlet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73" name="Google Shape;73;p14"/>
          <p:cNvSpPr txBox="1"/>
          <p:nvPr/>
        </p:nvSpPr>
        <p:spPr>
          <a:xfrm rot="-444993">
            <a:off x="1612558" y="3950206"/>
            <a:ext cx="3539613" cy="816816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Petit récit illustrant une leçon. Il peut prendre la forme d'un conte, d'une fable, d'une utopie...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/>
        </p:nvSpPr>
        <p:spPr>
          <a:xfrm rot="-669664">
            <a:off x="2455381" y="1329646"/>
            <a:ext cx="3487153" cy="23092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Le genre littéraire d'un texte dépend d'un certain nombre de caractéristiques concernant sa forme et son contenu, indépendamment de l'époque à laquelle il appartient.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Il existe deux formes d'écriture : l'écriture en vers, et l'écriture en prose.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On peut distinguer quatre grandes catégories dans la littérature.</a:t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2927475" y="851400"/>
            <a:ext cx="1912800" cy="349800"/>
          </a:xfrm>
          <a:prstGeom prst="rect">
            <a:avLst/>
          </a:prstGeom>
          <a:noFill/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Les genres poétiques</a:t>
            </a:r>
            <a:endParaRPr sz="1300" b="1" u="sng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4432050" y="3802225"/>
            <a:ext cx="3860400" cy="5949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Récit au jour le jour de la vie d'une personne par elle-même.</a:t>
            </a:r>
            <a:endParaRPr sz="1300">
              <a:solidFill>
                <a:schemeClr val="dk1"/>
              </a:solidFill>
            </a:endParaRPr>
          </a:p>
          <a:p>
            <a:pPr marL="304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 txBox="1"/>
          <p:nvPr/>
        </p:nvSpPr>
        <p:spPr>
          <a:xfrm rot="911961">
            <a:off x="6182210" y="2041718"/>
            <a:ext cx="1648879" cy="595014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Récit de la vie d'une personne.</a:t>
            </a:r>
            <a:endParaRPr sz="1300">
              <a:solidFill>
                <a:schemeClr val="dk1"/>
              </a:solidFill>
            </a:endParaRPr>
          </a:p>
          <a:p>
            <a:pPr marL="304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373225" y="291575"/>
            <a:ext cx="1073100" cy="315000"/>
          </a:xfrm>
          <a:prstGeom prst="rect">
            <a:avLst/>
          </a:prstGeom>
          <a:noFill/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le sonnet :</a:t>
            </a:r>
            <a:r>
              <a:rPr lang="en" sz="1300" b="1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513175" y="2437625"/>
            <a:ext cx="1586100" cy="244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300" b="1" u="sng">
                <a:solidFill>
                  <a:schemeClr val="dk1"/>
                </a:solidFill>
              </a:rPr>
              <a:t>l'ode :</a:t>
            </a:r>
            <a:r>
              <a:rPr lang="en" sz="1300">
                <a:solidFill>
                  <a:schemeClr val="dk1"/>
                </a:solidFill>
              </a:rPr>
              <a:t> poème lyrique divisé en strophes de même longueur et mesure.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exemple: Théodore de Banville, </a:t>
            </a:r>
            <a:r>
              <a:rPr lang="en" sz="1300" i="1">
                <a:solidFill>
                  <a:schemeClr val="dk1"/>
                </a:solidFill>
              </a:rPr>
              <a:t>Odes funambulesques</a:t>
            </a:r>
            <a:r>
              <a:rPr lang="en" sz="1300">
                <a:solidFill>
                  <a:schemeClr val="dk1"/>
                </a:solidFill>
              </a:rPr>
              <a:t> (1858)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 txBox="1"/>
          <p:nvPr/>
        </p:nvSpPr>
        <p:spPr>
          <a:xfrm rot="-616444">
            <a:off x="6881334" y="3090738"/>
            <a:ext cx="999120" cy="43568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Epopée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85" name="Google Shape;85;p15"/>
          <p:cNvSpPr txBox="1"/>
          <p:nvPr/>
        </p:nvSpPr>
        <p:spPr>
          <a:xfrm rot="517364">
            <a:off x="215773" y="839809"/>
            <a:ext cx="2181052" cy="1259812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Pièce de théâtre qui met en scène des personnages de condition moyenne, se terminant bien, et dont le but est de faire rire.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 txBox="1"/>
          <p:nvPr/>
        </p:nvSpPr>
        <p:spPr>
          <a:xfrm rot="469412">
            <a:off x="6067397" y="235158"/>
            <a:ext cx="2997299" cy="572934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Exemple: </a:t>
            </a:r>
            <a:r>
              <a:rPr lang="en" sz="1300" i="1">
                <a:solidFill>
                  <a:schemeClr val="dk1"/>
                </a:solidFill>
              </a:rPr>
              <a:t>La Farce de Maître Pathelin </a:t>
            </a:r>
            <a:r>
              <a:rPr lang="en" sz="1300">
                <a:solidFill>
                  <a:schemeClr val="dk1"/>
                </a:solidFill>
              </a:rPr>
              <a:t>(1485)</a:t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2297675" y="4257100"/>
            <a:ext cx="2052600" cy="629700"/>
          </a:xfrm>
          <a:prstGeom prst="rect">
            <a:avLst/>
          </a:prstGeom>
          <a:noFill/>
          <a:ln w="952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Michel de Montaigne, </a:t>
            </a:r>
            <a:r>
              <a:rPr lang="en" sz="1300" i="1">
                <a:solidFill>
                  <a:schemeClr val="dk1"/>
                </a:solidFill>
              </a:rPr>
              <a:t>Essais</a:t>
            </a:r>
            <a:r>
              <a:rPr lang="en" sz="1300">
                <a:solidFill>
                  <a:schemeClr val="dk1"/>
                </a:solidFill>
              </a:rPr>
              <a:t> (1580</a:t>
            </a:r>
            <a:endParaRPr/>
          </a:p>
        </p:txBody>
      </p:sp>
      <p:sp>
        <p:nvSpPr>
          <p:cNvPr id="88" name="Google Shape;88;p15"/>
          <p:cNvSpPr txBox="1"/>
          <p:nvPr/>
        </p:nvSpPr>
        <p:spPr>
          <a:xfrm rot="414218">
            <a:off x="5394263" y="4396277"/>
            <a:ext cx="2927626" cy="570217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exemple: Voltaire, </a:t>
            </a:r>
            <a:r>
              <a:rPr lang="en" sz="1300" i="1">
                <a:solidFill>
                  <a:schemeClr val="dk1"/>
                </a:solidFill>
              </a:rPr>
              <a:t>Candide</a:t>
            </a:r>
            <a:r>
              <a:rPr lang="en" sz="1300">
                <a:solidFill>
                  <a:schemeClr val="dk1"/>
                </a:solidFill>
              </a:rPr>
              <a:t> (1759) : il s'agit d'un conte philosophique. </a:t>
            </a:r>
            <a:endParaRPr/>
          </a:p>
        </p:txBody>
      </p:sp>
      <p:sp>
        <p:nvSpPr>
          <p:cNvPr id="89" name="Google Shape;89;p15"/>
          <p:cNvSpPr txBox="1"/>
          <p:nvPr/>
        </p:nvSpPr>
        <p:spPr>
          <a:xfrm>
            <a:off x="1947775" y="163275"/>
            <a:ext cx="2345100" cy="606900"/>
          </a:xfrm>
          <a:prstGeom prst="rect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Petit récit souvent en vers, accompagné d'une moralité.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6764700" y="1271300"/>
            <a:ext cx="6717900" cy="7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6449775" y="1107850"/>
            <a:ext cx="1971000" cy="6297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exemple: Thomas More, </a:t>
            </a:r>
            <a:r>
              <a:rPr lang="en" sz="1300" i="1">
                <a:solidFill>
                  <a:schemeClr val="dk1"/>
                </a:solidFill>
              </a:rPr>
              <a:t>Utopia</a:t>
            </a:r>
            <a:r>
              <a:rPr lang="en" sz="1300">
                <a:solidFill>
                  <a:schemeClr val="dk1"/>
                </a:solidFill>
              </a:rPr>
              <a:t> (1516)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 rot="704832">
            <a:off x="2365199" y="4426395"/>
            <a:ext cx="2227964" cy="396499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genres argumentatifs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151554" y="134185"/>
            <a:ext cx="2799300" cy="3335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Certains genres sont à la croisée de plusieurs catégories : l'épopée, par exemple, peut être à la fois rattachée au genre narratif et au genre poétique.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À ces quatre grandes catégories, on peut ajouter le </a:t>
            </a:r>
            <a:r>
              <a:rPr lang="en" sz="1300" b="1" u="sng">
                <a:solidFill>
                  <a:schemeClr val="dk1"/>
                </a:solidFill>
              </a:rPr>
              <a:t>genre épistolaire</a:t>
            </a:r>
            <a:r>
              <a:rPr lang="en" sz="1300">
                <a:solidFill>
                  <a:schemeClr val="dk1"/>
                </a:solidFill>
              </a:rPr>
              <a:t>, qui peut être lié tantôt au récit (</a:t>
            </a:r>
            <a:r>
              <a:rPr lang="en" sz="1300" b="1">
                <a:solidFill>
                  <a:schemeClr val="dk1"/>
                </a:solidFill>
              </a:rPr>
              <a:t>roman épistolaire</a:t>
            </a:r>
            <a:r>
              <a:rPr lang="en" sz="1300">
                <a:solidFill>
                  <a:schemeClr val="dk1"/>
                </a:solidFill>
              </a:rPr>
              <a:t> : Montesquieu, </a:t>
            </a:r>
            <a:r>
              <a:rPr lang="en" sz="1300" i="1">
                <a:solidFill>
                  <a:schemeClr val="dk1"/>
                </a:solidFill>
              </a:rPr>
              <a:t>Lettres persanes</a:t>
            </a:r>
            <a:r>
              <a:rPr lang="en" sz="1300">
                <a:solidFill>
                  <a:schemeClr val="dk1"/>
                </a:solidFill>
              </a:rPr>
              <a:t>, 1721) tantôt à l'argumentation (</a:t>
            </a:r>
            <a:r>
              <a:rPr lang="en" sz="1300" b="1">
                <a:solidFill>
                  <a:schemeClr val="dk1"/>
                </a:solidFill>
              </a:rPr>
              <a:t>lettre ouverte</a:t>
            </a:r>
            <a:r>
              <a:rPr lang="en" sz="1300">
                <a:solidFill>
                  <a:schemeClr val="dk1"/>
                </a:solidFill>
              </a:rPr>
              <a:t> : Emile Zola, « J'accuse ! », 1898).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 txBox="1"/>
          <p:nvPr/>
        </p:nvSpPr>
        <p:spPr>
          <a:xfrm>
            <a:off x="4991875" y="1259625"/>
            <a:ext cx="3569100" cy="10848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Récit de la vie d'un auteur écrit par l'auteur lui même.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Jean-Jacques Rousseau, </a:t>
            </a:r>
            <a:r>
              <a:rPr lang="en" sz="1300" i="1">
                <a:solidFill>
                  <a:schemeClr val="dk1"/>
                </a:solidFill>
              </a:rPr>
              <a:t>Confessions </a:t>
            </a:r>
            <a:r>
              <a:rPr lang="en" sz="1300">
                <a:solidFill>
                  <a:schemeClr val="dk1"/>
                </a:solidFill>
              </a:rPr>
              <a:t>(1789)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 txBox="1"/>
          <p:nvPr/>
        </p:nvSpPr>
        <p:spPr>
          <a:xfrm rot="-885974">
            <a:off x="3913485" y="671601"/>
            <a:ext cx="2392929" cy="583009"/>
          </a:xfrm>
          <a:prstGeom prst="rect">
            <a:avLst/>
          </a:prstGeom>
          <a:noFill/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4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Anne Franck, </a:t>
            </a:r>
            <a:r>
              <a:rPr lang="en" sz="1300" i="1">
                <a:solidFill>
                  <a:schemeClr val="dk1"/>
                </a:solidFill>
              </a:rPr>
              <a:t>Journal </a:t>
            </a:r>
            <a:r>
              <a:rPr lang="en" sz="1300">
                <a:solidFill>
                  <a:schemeClr val="dk1"/>
                </a:solidFill>
              </a:rPr>
              <a:t>(1947)</a:t>
            </a:r>
            <a:endParaRPr/>
          </a:p>
        </p:txBody>
      </p:sp>
      <p:sp>
        <p:nvSpPr>
          <p:cNvPr id="100" name="Google Shape;100;p16"/>
          <p:cNvSpPr txBox="1"/>
          <p:nvPr/>
        </p:nvSpPr>
        <p:spPr>
          <a:xfrm rot="868534">
            <a:off x="6123286" y="3464045"/>
            <a:ext cx="1119747" cy="34977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Autofiction:</a:t>
            </a:r>
            <a:endParaRPr/>
          </a:p>
        </p:txBody>
      </p:sp>
      <p:sp>
        <p:nvSpPr>
          <p:cNvPr id="101" name="Google Shape;101;p16"/>
          <p:cNvSpPr txBox="1"/>
          <p:nvPr/>
        </p:nvSpPr>
        <p:spPr>
          <a:xfrm>
            <a:off x="7665750" y="3646163"/>
            <a:ext cx="816300" cy="37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Conte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02" name="Google Shape;102;p16"/>
          <p:cNvSpPr txBox="1"/>
          <p:nvPr/>
        </p:nvSpPr>
        <p:spPr>
          <a:xfrm rot="-184477">
            <a:off x="5295192" y="4315340"/>
            <a:ext cx="3697122" cy="618597"/>
          </a:xfrm>
          <a:prstGeom prst="rect">
            <a:avLst/>
          </a:prstGeom>
          <a:noFill/>
          <a:ln w="9525" cap="flat" cmpd="sng">
            <a:solidFill>
              <a:srgbClr val="4581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→ exemple : Pierre de Ronsard, </a:t>
            </a:r>
            <a:r>
              <a:rPr lang="en" sz="1300" i="1">
                <a:solidFill>
                  <a:schemeClr val="dk1"/>
                </a:solidFill>
              </a:rPr>
              <a:t>Sonnets pour Hélène</a:t>
            </a:r>
            <a:r>
              <a:rPr lang="en" sz="1300">
                <a:solidFill>
                  <a:schemeClr val="dk1"/>
                </a:solidFill>
              </a:rPr>
              <a:t> (1578)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1" u="sng">
              <a:solidFill>
                <a:schemeClr val="dk1"/>
              </a:solidFill>
            </a:endParaRPr>
          </a:p>
        </p:txBody>
      </p:sp>
      <p:sp>
        <p:nvSpPr>
          <p:cNvPr id="103" name="Google Shape;103;p16"/>
          <p:cNvSpPr txBox="1"/>
          <p:nvPr/>
        </p:nvSpPr>
        <p:spPr>
          <a:xfrm rot="323779">
            <a:off x="7175927" y="216823"/>
            <a:ext cx="1795960" cy="816022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Jean Racine, </a:t>
            </a:r>
            <a:r>
              <a:rPr lang="en" sz="1300" i="1">
                <a:solidFill>
                  <a:schemeClr val="dk1"/>
                </a:solidFill>
              </a:rPr>
              <a:t>Britannicus</a:t>
            </a:r>
            <a:r>
              <a:rPr lang="en" sz="1300">
                <a:solidFill>
                  <a:schemeClr val="dk1"/>
                </a:solidFill>
              </a:rPr>
              <a:t> (1669)</a:t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 rot="-701601">
            <a:off x="6986869" y="2659461"/>
            <a:ext cx="1749611" cy="618545"/>
          </a:xfrm>
          <a:prstGeom prst="rect">
            <a:avLst/>
          </a:prstGeom>
          <a:noFill/>
          <a:ln w="9525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Molière, </a:t>
            </a:r>
            <a:r>
              <a:rPr lang="en" sz="1300" i="1">
                <a:solidFill>
                  <a:schemeClr val="dk1"/>
                </a:solidFill>
              </a:rPr>
              <a:t>Tartuffe</a:t>
            </a:r>
            <a:r>
              <a:rPr lang="en" sz="1300">
                <a:solidFill>
                  <a:schemeClr val="dk1"/>
                </a:solidFill>
              </a:rPr>
              <a:t> (1664)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6"/>
          <p:cNvSpPr txBox="1"/>
          <p:nvPr/>
        </p:nvSpPr>
        <p:spPr>
          <a:xfrm>
            <a:off x="2528300" y="3296938"/>
            <a:ext cx="3569100" cy="841800"/>
          </a:xfrm>
          <a:prstGeom prst="rect">
            <a:avLst/>
          </a:prstGeom>
          <a:noFill/>
          <a:ln w="9525" cap="flat" cmpd="sng">
            <a:solidFill>
              <a:srgbClr val="F6B2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Drame :</a:t>
            </a:r>
            <a:r>
              <a:rPr lang="en" sz="1300">
                <a:solidFill>
                  <a:schemeClr val="dk1"/>
                </a:solidFill>
              </a:rPr>
              <a:t> pièce de théâtre mêlant tragique et comique.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Victor Hugo, </a:t>
            </a:r>
            <a:r>
              <a:rPr lang="en" sz="1300" i="1">
                <a:solidFill>
                  <a:schemeClr val="dk1"/>
                </a:solidFill>
              </a:rPr>
              <a:t>Hernani</a:t>
            </a:r>
            <a:r>
              <a:rPr lang="en" sz="1300">
                <a:solidFill>
                  <a:schemeClr val="dk1"/>
                </a:solidFill>
              </a:rPr>
              <a:t> (1830)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6"/>
          <p:cNvSpPr txBox="1"/>
          <p:nvPr/>
        </p:nvSpPr>
        <p:spPr>
          <a:xfrm>
            <a:off x="5983225" y="134175"/>
            <a:ext cx="816300" cy="396600"/>
          </a:xfrm>
          <a:prstGeom prst="rect">
            <a:avLst/>
          </a:prstGeom>
          <a:noFill/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Farce </a:t>
            </a:r>
            <a:r>
              <a:rPr lang="en" sz="1300">
                <a:solidFill>
                  <a:schemeClr val="dk1"/>
                </a:solidFill>
              </a:rPr>
              <a:t>: 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 rot="378717">
            <a:off x="2889371" y="2146020"/>
            <a:ext cx="2352159" cy="85146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Martin Luther King, « I have a dream... » (1963)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303250" y="3685600"/>
            <a:ext cx="1476000" cy="1084800"/>
          </a:xfrm>
          <a:prstGeom prst="rect">
            <a:avLst/>
          </a:prstGeom>
          <a:noFill/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Ouvrage de réflexion personnelle, de forme très libre.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 txBox="1"/>
          <p:nvPr/>
        </p:nvSpPr>
        <p:spPr>
          <a:xfrm rot="551288">
            <a:off x="3160813" y="268304"/>
            <a:ext cx="1061520" cy="419963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Apologue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2709375" y="1115475"/>
            <a:ext cx="1539600" cy="816000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exemple: La Fontaine, </a:t>
            </a:r>
            <a:r>
              <a:rPr lang="en" sz="1300" i="1">
                <a:solidFill>
                  <a:schemeClr val="dk1"/>
                </a:solidFill>
              </a:rPr>
              <a:t>Fables</a:t>
            </a:r>
            <a:r>
              <a:rPr lang="en" sz="1300">
                <a:solidFill>
                  <a:schemeClr val="dk1"/>
                </a:solidFill>
              </a:rPr>
              <a:t> (1694)</a:t>
            </a:r>
            <a:endParaRPr/>
          </a:p>
        </p:txBody>
      </p:sp>
      <p:sp>
        <p:nvSpPr>
          <p:cNvPr id="111" name="Google Shape;111;p16"/>
          <p:cNvSpPr txBox="1"/>
          <p:nvPr/>
        </p:nvSpPr>
        <p:spPr>
          <a:xfrm>
            <a:off x="5610025" y="2565925"/>
            <a:ext cx="886500" cy="466500"/>
          </a:xfrm>
          <a:prstGeom prst="rect">
            <a:avLst/>
          </a:prstGeom>
          <a:noFill/>
          <a:ln w="9525" cap="flat" cmpd="sng">
            <a:solidFill>
              <a:srgbClr val="4581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Utopie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/>
        </p:nvSpPr>
        <p:spPr>
          <a:xfrm rot="-1116425">
            <a:off x="71835" y="1159971"/>
            <a:ext cx="2589348" cy="874879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Récit assez court d’événements imaginaires et présentés comme tels.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/>
          <p:cNvSpPr txBox="1"/>
          <p:nvPr/>
        </p:nvSpPr>
        <p:spPr>
          <a:xfrm rot="1120593">
            <a:off x="7312920" y="2734637"/>
            <a:ext cx="1574828" cy="39645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Autobiographie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2997350" y="4079250"/>
            <a:ext cx="1563000" cy="315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Journal intime: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19" name="Google Shape;119;p17"/>
          <p:cNvSpPr txBox="1"/>
          <p:nvPr/>
        </p:nvSpPr>
        <p:spPr>
          <a:xfrm>
            <a:off x="4700300" y="3522325"/>
            <a:ext cx="4292100" cy="13995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Roman</a:t>
            </a:r>
            <a:r>
              <a:rPr lang="en" sz="1300" b="1">
                <a:solidFill>
                  <a:schemeClr val="dk1"/>
                </a:solidFill>
              </a:rPr>
              <a:t> : </a:t>
            </a:r>
            <a:r>
              <a:rPr lang="en" sz="1300">
                <a:solidFill>
                  <a:schemeClr val="dk1"/>
                </a:solidFill>
              </a:rPr>
              <a:t>Récit long, en prose. On peut distinguer plusieurs types de romans (réaliste, historique, psychologique, fantastique, science-fiction, policier, etc.).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→ exemple : Miguel de Cervantes, </a:t>
            </a:r>
            <a:r>
              <a:rPr lang="en" sz="1300" i="1">
                <a:solidFill>
                  <a:schemeClr val="dk1"/>
                </a:solidFill>
              </a:rPr>
              <a:t>L'Ingénieux Hidalgo Don Quichotte de la Manche</a:t>
            </a:r>
            <a:r>
              <a:rPr lang="en" sz="1300">
                <a:solidFill>
                  <a:schemeClr val="dk1"/>
                </a:solidFill>
              </a:rPr>
              <a:t> (1605)</a:t>
            </a:r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373225" y="221600"/>
            <a:ext cx="4513800" cy="5481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Pour la poésie, on parle moins de différents genres que de différentes </a:t>
            </a:r>
            <a:r>
              <a:rPr lang="en" sz="1300" u="sng">
                <a:solidFill>
                  <a:schemeClr val="dk1"/>
                </a:solidFill>
              </a:rPr>
              <a:t>formes</a:t>
            </a:r>
            <a:r>
              <a:rPr lang="en" sz="1300">
                <a:solidFill>
                  <a:schemeClr val="dk1"/>
                </a:solidFill>
              </a:rPr>
              <a:t>, dont voici les principales : 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4560350" y="863075"/>
            <a:ext cx="1178100" cy="4548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Biographie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6053300" y="128275"/>
            <a:ext cx="2939100" cy="8577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poème de quatorze vers répondant à des règles très précises, pouvant varier selon les pays.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7"/>
          <p:cNvSpPr txBox="1"/>
          <p:nvPr/>
        </p:nvSpPr>
        <p:spPr>
          <a:xfrm rot="-405035">
            <a:off x="4935296" y="1346490"/>
            <a:ext cx="3376508" cy="664926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Homère, </a:t>
            </a:r>
            <a:r>
              <a:rPr lang="en" sz="1300" i="1">
                <a:solidFill>
                  <a:schemeClr val="dk1"/>
                </a:solidFill>
              </a:rPr>
              <a:t>L’Iliade</a:t>
            </a:r>
            <a:r>
              <a:rPr lang="en" sz="1300">
                <a:solidFill>
                  <a:schemeClr val="dk1"/>
                </a:solidFill>
              </a:rPr>
              <a:t> et </a:t>
            </a:r>
            <a:r>
              <a:rPr lang="en" sz="1300" i="1">
                <a:solidFill>
                  <a:schemeClr val="dk1"/>
                </a:solidFill>
              </a:rPr>
              <a:t>L'Odyssée</a:t>
            </a:r>
            <a:r>
              <a:rPr lang="en" sz="1300">
                <a:solidFill>
                  <a:schemeClr val="dk1"/>
                </a:solidFill>
              </a:rPr>
              <a:t> (VIIIème siècle avant J.-C.)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7"/>
          <p:cNvSpPr txBox="1"/>
          <p:nvPr/>
        </p:nvSpPr>
        <p:spPr>
          <a:xfrm rot="-325771">
            <a:off x="6776269" y="2006033"/>
            <a:ext cx="979696" cy="291709"/>
          </a:xfrm>
          <a:prstGeom prst="rect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Tragédie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2006100" y="1868963"/>
            <a:ext cx="2995200" cy="554100"/>
          </a:xfrm>
          <a:prstGeom prst="rect">
            <a:avLst/>
          </a:prstGeom>
          <a:noFill/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Petite pièce de théâtre d'un comique volontairement primaire et grossier.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7"/>
          <p:cNvSpPr txBox="1"/>
          <p:nvPr/>
        </p:nvSpPr>
        <p:spPr>
          <a:xfrm rot="-213021">
            <a:off x="151633" y="3311844"/>
            <a:ext cx="4292238" cy="635117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Discours :</a:t>
            </a:r>
            <a:r>
              <a:rPr lang="en" sz="1300">
                <a:solidFill>
                  <a:schemeClr val="dk1"/>
                </a:solidFill>
              </a:rPr>
              <a:t> Développement oratoire prononcé devant un groupe de personnes.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5120175" y="338225"/>
            <a:ext cx="6717900" cy="7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7"/>
          <p:cNvSpPr txBox="1"/>
          <p:nvPr/>
        </p:nvSpPr>
        <p:spPr>
          <a:xfrm rot="-424648">
            <a:off x="5986132" y="2624167"/>
            <a:ext cx="762107" cy="314986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Essai : 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 rot="371179">
            <a:off x="384871" y="2507647"/>
            <a:ext cx="5353475" cy="547996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Texte polémique qui attaque violemment une personne ou une idée.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→ exemple : Voltaire, </a:t>
            </a:r>
            <a:r>
              <a:rPr lang="en" sz="1300" i="1">
                <a:solidFill>
                  <a:schemeClr val="dk1"/>
                </a:solidFill>
              </a:rPr>
              <a:t>De l'horrible danger de la lecture</a:t>
            </a:r>
            <a:r>
              <a:rPr lang="en" sz="1300">
                <a:solidFill>
                  <a:schemeClr val="dk1"/>
                </a:solidFill>
              </a:rPr>
              <a:t> (1765)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7"/>
          <p:cNvSpPr txBox="1"/>
          <p:nvPr/>
        </p:nvSpPr>
        <p:spPr>
          <a:xfrm rot="-375223">
            <a:off x="2927509" y="1038084"/>
            <a:ext cx="746341" cy="406532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chemeClr val="dk1"/>
                </a:solidFill>
              </a:rPr>
              <a:t>Fable :</a:t>
            </a:r>
            <a:r>
              <a:rPr lang="en" sz="13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 rot="375626">
            <a:off x="89103" y="4324283"/>
            <a:ext cx="3403094" cy="606634"/>
          </a:xfrm>
          <a:prstGeom prst="rect">
            <a:avLst/>
          </a:prstGeom>
          <a:noFill/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Conception imaginaire d'une société idéale, visant à critiquer la société réelle.</a:t>
            </a:r>
            <a:endParaRPr sz="1300">
              <a:solidFill>
                <a:schemeClr val="dk1"/>
              </a:solidFill>
            </a:endParaRPr>
          </a:p>
          <a:p>
            <a:pPr marL="304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38761D"/>
                </a:solidFill>
                <a:latin typeface="Comic Sans MS"/>
                <a:ea typeface="Comic Sans MS"/>
                <a:cs typeface="Comic Sans MS"/>
                <a:sym typeface="Comic Sans MS"/>
              </a:rPr>
              <a:t>Ecrire pour approfondir</a:t>
            </a:r>
            <a:endParaRPr sz="2400" u="sng">
              <a:solidFill>
                <a:srgbClr val="38761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À partir de la phrase suivante, rédigez au moins trois courts paragraphes appartenant à des genres littéraires différents: </a:t>
            </a:r>
            <a:endParaRPr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“La douceur de la gloire est si grande qu’à quelque objet qu’on l’attache, même à la mort, on l’aime.” (Blaise Pascal, </a:t>
            </a:r>
            <a:r>
              <a:rPr lang="en" b="1" i="1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Pensées</a:t>
            </a:r>
            <a:r>
              <a:rPr lang="en" b="1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1670)</a:t>
            </a:r>
            <a:endParaRPr b="1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 marques spécifiques des genres choisis doivent être bien visibles.</a:t>
            </a:r>
            <a:endParaRPr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952</Words>
  <Application>Microsoft Office PowerPoint</Application>
  <PresentationFormat>Affichage à l'écran (16:9)</PresentationFormat>
  <Paragraphs>82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Comic Sans MS</vt:lpstr>
      <vt:lpstr>Times New Roman</vt:lpstr>
      <vt:lpstr>Simple Light</vt:lpstr>
      <vt:lpstr>Les genres littéraires</vt:lpstr>
      <vt:lpstr>Présentation PowerPoint</vt:lpstr>
      <vt:lpstr>Présentation PowerPoint</vt:lpstr>
      <vt:lpstr>Présentation PowerPoint</vt:lpstr>
      <vt:lpstr>Présentation PowerPoint</vt:lpstr>
      <vt:lpstr>Ecrire pour approfondir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helene yhuel</cp:lastModifiedBy>
  <cp:revision>1</cp:revision>
  <dcterms:modified xsi:type="dcterms:W3CDTF">2024-07-10T12:26:18Z</dcterms:modified>
</cp:coreProperties>
</file>